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bin" panose="020B0604020202020204" charset="-18"/>
      <p:regular r:id="rId22"/>
      <p:bold r:id="rId23"/>
      <p:italic r:id="rId24"/>
      <p:boldItalic r:id="rId25"/>
    </p:embeddedFont>
    <p:embeddedFont>
      <p:font typeface="Quattrocento Sans" panose="020B0604020202020204" charset="0"/>
      <p:bold r:id="rId26"/>
      <p:boldItalic r:id="rId27"/>
    </p:embeddedFont>
    <p:embeddedFont>
      <p:font typeface="Impact" panose="020B080603090205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2c8aea07-de41-4424-932a-e4576dcf6e62/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957" y="804585"/>
            <a:ext cx="4619964" cy="45629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298341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5430" y="4784358"/>
            <a:ext cx="2079603" cy="213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3" name="Google Shape;233;p22"/>
          <p:cNvSpPr txBox="1"/>
          <p:nvPr/>
        </p:nvSpPr>
        <p:spPr>
          <a:xfrm>
            <a:off x="7939332" y="1068215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7647012" y="2148292"/>
            <a:ext cx="37689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RAZLIKUJ SREDSTVO I DRUŠTVO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1947190" y="743365"/>
            <a:ext cx="524476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ćeš razlikovati sredstvo od društva?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422747" y="1570767"/>
            <a:ext cx="44874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Piši olovkom! Vozit ću se biciklom.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456094" y="3036240"/>
            <a:ext cx="57896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Igram se s prijateljima. Sjedim sa Sanjom</a:t>
            </a:r>
            <a:r>
              <a:rPr lang="hr-HR" sz="2400" dirty="0">
                <a:solidFill>
                  <a:schemeClr val="dk1"/>
                </a:solidFill>
                <a:sym typeface="Arial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2314521" y="2053163"/>
            <a:ext cx="41808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 kad izričemo sredstvo, pišemo bez prijedloga</a:t>
            </a:r>
            <a:endParaRPr sz="2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2342900" y="4040048"/>
            <a:ext cx="405618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 kad izričemo društvo pišemo prijedlog s/sa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74068" y="3704393"/>
            <a:ext cx="1594765" cy="283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7680540" y="2996507"/>
            <a:ext cx="37601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s/sa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upotrebljava se uz sredstvo.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917" y="728676"/>
            <a:ext cx="5075238" cy="50741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2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7441" y="4554783"/>
            <a:ext cx="2134969" cy="219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23"/>
          <p:cNvSpPr txBox="1"/>
          <p:nvPr/>
        </p:nvSpPr>
        <p:spPr>
          <a:xfrm>
            <a:off x="7129922" y="1136226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7561378" y="1879784"/>
            <a:ext cx="31883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PRIJEDLOGA K/KA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7095770" y="2736994"/>
            <a:ext cx="3852946" cy="291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upotrebljava se samo ispred riječi koje počinju s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 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svim ostalim primjerima upotrebljava se prijedlog 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1142738" y="715675"/>
            <a:ext cx="558859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umnu mapu. Kada će se upotrebljavati prijedlog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kada prijedlog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655041" y="4686399"/>
            <a:ext cx="293978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Krenite</a:t>
            </a:r>
            <a:r>
              <a:rPr lang="hr-HR" sz="2400" b="1" dirty="0">
                <a:solidFill>
                  <a:srgbClr val="0C788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ka g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radu.</a:t>
            </a:r>
            <a:r>
              <a:rPr lang="hr-HR" sz="2400" dirty="0">
                <a:solidFill>
                  <a:schemeClr val="dk1"/>
                </a:solidFill>
                <a:sym typeface="Arial"/>
              </a:rPr>
              <a:t> 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247529" y="4047338"/>
            <a:ext cx="3528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Usmjeriše pogled 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C788E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ući.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3900217" y="4078116"/>
            <a:ext cx="331857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Vratio se </a:t>
            </a:r>
            <a:r>
              <a:rPr lang="hr-HR" sz="2400" b="1" dirty="0">
                <a:solidFill>
                  <a:srgbClr val="0C788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 nama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  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2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6134" y="2064127"/>
            <a:ext cx="3525628" cy="171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1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1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1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627" y="861168"/>
            <a:ext cx="4659880" cy="48082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6811" y="4410942"/>
            <a:ext cx="2051311" cy="210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0" name="Google Shape;270;p24"/>
          <p:cNvSpPr txBox="1"/>
          <p:nvPr/>
        </p:nvSpPr>
        <p:spPr>
          <a:xfrm>
            <a:off x="8236877" y="1354088"/>
            <a:ext cx="288075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4420590" y="602796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76226" y="348481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6933" y="3845233"/>
            <a:ext cx="914479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0064" y="2548576"/>
            <a:ext cx="620205" cy="76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93269" y="3576569"/>
            <a:ext cx="654000" cy="7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/>
          <p:nvPr/>
        </p:nvSpPr>
        <p:spPr>
          <a:xfrm>
            <a:off x="7838473" y="2291436"/>
            <a:ext cx="368940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Upiši prijedloge. Pazi! Prijedlog ne dolazi u svim primjerima.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8156843" y="3703641"/>
            <a:ext cx="30828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Plavom crtom podcrtaj priloge, a crvenom prijedloge.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162591" y="1058701"/>
            <a:ext cx="67725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Moram to riješiti sam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sobom, a ne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tobom.</a:t>
            </a:r>
            <a:endParaRPr sz="24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Doći ću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tebi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biciklom pa ćemo zajedno učiti.</a:t>
            </a:r>
            <a:endParaRPr sz="24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Uzmi stvari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stola 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tatom ih odnesi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garažu.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580926" y="4123493"/>
            <a:ext cx="55143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Živim blizu škole.    Ne primiči se blizu.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Bilo je toga i prije.   Vrati se prije ručka.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3237473" y="1114574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4"/>
          <p:cNvSpPr txBox="1"/>
          <p:nvPr/>
        </p:nvSpPr>
        <p:spPr>
          <a:xfrm>
            <a:off x="5349566" y="1188722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729348" y="1646475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 sz="2400" dirty="0"/>
          </a:p>
        </p:txBody>
      </p:sp>
      <p:sp>
        <p:nvSpPr>
          <p:cNvPr id="284" name="Google Shape;284;p24"/>
          <p:cNvSpPr txBox="1"/>
          <p:nvPr/>
        </p:nvSpPr>
        <p:spPr>
          <a:xfrm>
            <a:off x="2963631" y="1625246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2144596" y="2768628"/>
            <a:ext cx="6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3676226" y="2762235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6378977" y="2730243"/>
            <a:ext cx="5197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2400" dirty="0"/>
          </a:p>
        </p:txBody>
      </p:sp>
      <p:cxnSp>
        <p:nvCxnSpPr>
          <p:cNvPr id="288" name="Google Shape;288;p24"/>
          <p:cNvCxnSpPr/>
          <p:nvPr/>
        </p:nvCxnSpPr>
        <p:spPr>
          <a:xfrm>
            <a:off x="1459346" y="4497461"/>
            <a:ext cx="49831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24"/>
          <p:cNvCxnSpPr/>
          <p:nvPr/>
        </p:nvCxnSpPr>
        <p:spPr>
          <a:xfrm>
            <a:off x="4171434" y="5296621"/>
            <a:ext cx="49831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24"/>
          <p:cNvCxnSpPr/>
          <p:nvPr/>
        </p:nvCxnSpPr>
        <p:spPr>
          <a:xfrm>
            <a:off x="4749441" y="4529464"/>
            <a:ext cx="498311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24"/>
          <p:cNvCxnSpPr/>
          <p:nvPr/>
        </p:nvCxnSpPr>
        <p:spPr>
          <a:xfrm>
            <a:off x="2249099" y="5296621"/>
            <a:ext cx="498311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8" name="Google Shape;29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9154" y="3391815"/>
            <a:ext cx="3259626" cy="334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0" name="Google Shape;300;p25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6" name="Google Shape;306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7" name="Google Shape;307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8" name="Google Shape;308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9" name="Google Shape;309;p25"/>
          <p:cNvSpPr txBox="1"/>
          <p:nvPr/>
        </p:nvSpPr>
        <p:spPr>
          <a:xfrm>
            <a:off x="1959429" y="1257300"/>
            <a:ext cx="130628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o pravilnoj uporabi prijedloga.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1925399" y="2556120"/>
            <a:ext cx="14695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 o pravilnom naglašavanju. </a:t>
            </a:r>
            <a:endParaRPr/>
          </a:p>
        </p:txBody>
      </p:sp>
      <p:sp>
        <p:nvSpPr>
          <p:cNvPr id="311" name="Google Shape;311;p25"/>
          <p:cNvSpPr txBox="1"/>
          <p:nvPr/>
        </p:nvSpPr>
        <p:spPr>
          <a:xfrm>
            <a:off x="1895659" y="4024977"/>
            <a:ext cx="17433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uz kvizove i preuzmi pisani sažetak.</a:t>
            </a:r>
            <a:endParaRPr/>
          </a:p>
        </p:txBody>
      </p:sp>
      <p:sp>
        <p:nvSpPr>
          <p:cNvPr id="312" name="Google Shape;312;p25"/>
          <p:cNvSpPr txBox="1"/>
          <p:nvPr/>
        </p:nvSpPr>
        <p:spPr>
          <a:xfrm>
            <a:off x="5042879" y="1078792"/>
            <a:ext cx="174502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na listićima za     </a:t>
            </a:r>
            <a:r>
              <a:rPr lang="hr-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Pomoć u učenju </a:t>
            </a: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znati više.</a:t>
            </a:r>
            <a:endParaRPr/>
          </a:p>
        </p:txBody>
      </p:sp>
      <p:sp>
        <p:nvSpPr>
          <p:cNvPr id="313" name="Google Shape;313;p25"/>
          <p:cNvSpPr txBox="1"/>
          <p:nvPr/>
        </p:nvSpPr>
        <p:spPr>
          <a:xfrm>
            <a:off x="5187305" y="2824648"/>
            <a:ext cx="16379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izlaznu kartica za samoprovjeru.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1169" y="27489"/>
            <a:ext cx="6682153" cy="652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08" y="905256"/>
            <a:ext cx="10058400" cy="488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72896" y="1926617"/>
            <a:ext cx="33571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Prijedlozi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5" y="620922"/>
            <a:ext cx="5125379" cy="50485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5588" y="3793030"/>
            <a:ext cx="2364015" cy="24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79603" y="2323304"/>
            <a:ext cx="336911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Poveži prijedloge s nepromjenjivim vrstama riječi koje si već naučio/naučila (prilozima). Koje su vrste priloga? Što izriču prilozi? </a:t>
            </a: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l="1582" t="995" r="1577"/>
          <a:stretch/>
        </p:blipFill>
        <p:spPr>
          <a:xfrm rot="-178140">
            <a:off x="1075178" y="698480"/>
            <a:ext cx="4142916" cy="562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5698"/>
            <a:ext cx="7491157" cy="396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6131" y="77890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3562" y="4141523"/>
            <a:ext cx="2383690" cy="24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491158" y="1521732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856905" y="2314774"/>
            <a:ext cx="3080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loptu i kutiju.</a:t>
            </a:r>
            <a:endParaRPr sz="2400"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7856905" y="3003048"/>
            <a:ext cx="29783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Zapiši u bilježnicu gdje se sve lopta može naći u odnosu na kutiju.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2265" y="121804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240" y="4487521"/>
            <a:ext cx="2090460" cy="214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9" name="Google Shape;129;p17"/>
          <p:cNvSpPr txBox="1"/>
          <p:nvPr/>
        </p:nvSpPr>
        <p:spPr>
          <a:xfrm>
            <a:off x="8387104" y="2030502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049556" y="2094518"/>
            <a:ext cx="4532999" cy="32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Lopta je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kutij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kutij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uz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kutij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iznad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kutij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     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kutij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289931" y="618871"/>
            <a:ext cx="6683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pokazuju istaknute riječi? Utječu li na oblik riječi?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Obrati pozornost i na završetak imenice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kutija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7914152" y="3326637"/>
            <a:ext cx="29773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Pokazuju odnos između lopte i kutije i utječu na oblik riječi.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111" y="3425043"/>
            <a:ext cx="1470085" cy="147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78927" y="3145032"/>
            <a:ext cx="1896368" cy="1200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634700" y="2781307"/>
            <a:ext cx="19626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PRIJEDLOZI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4618" y="942109"/>
            <a:ext cx="5304655" cy="48848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9215" y="4655715"/>
            <a:ext cx="2167877" cy="222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586491" y="-26125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674939" y="155134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664305" y="2787410"/>
            <a:ext cx="4045259" cy="208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nepromjenjiva vrsta riječi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predlažu se imenicama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drugim imenskim riječima) 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izriču odnos između bića, stvari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pojava.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47549" y="2251026"/>
            <a:ext cx="275822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Jabuka je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stablu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76321" y="3066749"/>
            <a:ext cx="319205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 je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rascvjetanom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trešnjom.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64434" y="4495268"/>
            <a:ext cx="374799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Pogledao je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438697" y="875718"/>
            <a:ext cx="508679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se istaknute riječi promijenile? Ispred kojih vrsta riječi stoje?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8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8609" y="2672486"/>
            <a:ext cx="1551485" cy="64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6552" y="3870370"/>
            <a:ext cx="1461868" cy="78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Transparent Orange Arrow Icon Png - Arrow Increasing In Size, Png ..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35569" y="4993972"/>
            <a:ext cx="1557133" cy="6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4002619" y="2776712"/>
            <a:ext cx="1220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4002619" y="3959071"/>
            <a:ext cx="14042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3996539" y="5108408"/>
            <a:ext cx="1582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7283650" y="2313730"/>
            <a:ext cx="32895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OSOBITOST PRIJEDLOGA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0216" y="565910"/>
            <a:ext cx="4861163" cy="48323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4655" y="4053489"/>
            <a:ext cx="2134914" cy="219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8245310" y="99494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6907163" y="2000847"/>
            <a:ext cx="4391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RAZLIKUJ PRIJEDLOG OD PRILOGA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257001" y="1817840"/>
            <a:ext cx="306809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Blizu</a:t>
            </a:r>
            <a:r>
              <a:rPr lang="hr-HR" sz="2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igrališta su djeca.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695559" y="1800792"/>
            <a:ext cx="25241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dolazi 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blizu</a:t>
            </a:r>
            <a:r>
              <a:rPr lang="hr-HR" sz="2400" dirty="0">
                <a:solidFill>
                  <a:srgbClr val="FC8B37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269679" y="2494948"/>
            <a:ext cx="28254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Posije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kiše je toplo</a:t>
            </a:r>
            <a:r>
              <a:rPr lang="hr-HR" sz="2400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3289367" y="2511339"/>
            <a:ext cx="30782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Poslije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došlo sunce.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9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603328">
            <a:off x="826550" y="3419133"/>
            <a:ext cx="1313853" cy="79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468190">
            <a:off x="3505722" y="3300194"/>
            <a:ext cx="1387437" cy="64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352125" y="4490496"/>
            <a:ext cx="287784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+ imenica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845401" y="4554143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alibri"/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prilog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glagol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1029729" y="699623"/>
            <a:ext cx="685509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 li u svim primjerima prijedlozi? Po čemu to zaključuješ?</a:t>
            </a:r>
            <a:endParaRPr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7220308" y="2811668"/>
            <a:ext cx="385121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 stoje ispred imenica i zamjenica, a prilozi ispred glagola.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576" y="577155"/>
            <a:ext cx="5273774" cy="52940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8281" y="4760870"/>
            <a:ext cx="2013372" cy="206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8141823" y="943064"/>
            <a:ext cx="227491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mpact"/>
              <a:buNone/>
            </a:pPr>
            <a:r>
              <a:rPr lang="hr-HR" sz="32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7458819" y="1769778"/>
            <a:ext cx="33439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JEDNOSTAVNI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I SLOŽENI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815955" y="850731"/>
            <a:ext cx="547288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Kakvi mogu biti prijedlozi?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24543" y="1824110"/>
            <a:ext cx="398040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je</a:t>
            </a:r>
            <a:r>
              <a:rPr lang="hr-HR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hr-HR" sz="24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Osijeka, a Ivana 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Splita.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1258555" y="2202292"/>
            <a:ext cx="3964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Među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njima su dugi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kilometri.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440137" y="3752802"/>
            <a:ext cx="45074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Između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njih je veliko prijateljstvo</a:t>
            </a:r>
            <a:r>
              <a:rPr lang="hr-HR" sz="2400" dirty="0">
                <a:solidFill>
                  <a:schemeClr val="dk1"/>
                </a:solidFill>
                <a:sym typeface="Arial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0" descr="Transparent Orange Arrow Icon Png - Arrow Increasing In Size, Png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72640">
            <a:off x="969627" y="2779202"/>
            <a:ext cx="1551485" cy="64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Transparent Orange Arrow Icon Png - Arrow Increasing In Size, Png ..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273889">
            <a:off x="1142362" y="4402166"/>
            <a:ext cx="1551485" cy="787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2387275" y="3074000"/>
            <a:ext cx="39015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jednostavni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u, na, po, do...</a:t>
            </a:r>
            <a:endParaRPr sz="2400" dirty="0"/>
          </a:p>
        </p:txBody>
      </p:sp>
      <p:sp>
        <p:nvSpPr>
          <p:cNvPr id="201" name="Google Shape;201;p20"/>
          <p:cNvSpPr/>
          <p:nvPr/>
        </p:nvSpPr>
        <p:spPr>
          <a:xfrm>
            <a:off x="2643610" y="4802039"/>
            <a:ext cx="4054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složeni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iznad, ispod, pokraj…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7263892" y="2550780"/>
            <a:ext cx="403077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 mogu biti  jednostavni i složeni.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Složeni prijedlozi nastaju: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spajanjem dvaju prijedloga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prijedloga i imenice.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876" y="698424"/>
            <a:ext cx="5523085" cy="53953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298341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5430" y="4784358"/>
            <a:ext cx="2079603" cy="213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1" name="Google Shape;211;p21"/>
          <p:cNvSpPr txBox="1"/>
          <p:nvPr/>
        </p:nvSpPr>
        <p:spPr>
          <a:xfrm>
            <a:off x="7530725" y="1255360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7629672" y="2052032"/>
            <a:ext cx="37485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PRIJEDLOGA S/SA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3117402" y="665290"/>
            <a:ext cx="4110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umnu mapu. Kada ćeš upotrebljavati prijedlog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kada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888623" y="5354085"/>
            <a:ext cx="16156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TOČNO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313327" y="5356811"/>
            <a:ext cx="18250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NETOČNO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516404" y="4724988"/>
            <a:ext cx="29870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</a:t>
            </a:r>
            <a:r>
              <a:rPr lang="hr-HR" sz="2400" dirty="0">
                <a:solidFill>
                  <a:srgbClr val="025198"/>
                </a:solidFill>
                <a:latin typeface="Calibri"/>
                <a:ea typeface="Calibri"/>
                <a:cs typeface="Calibri"/>
                <a:sym typeface="Calibri"/>
              </a:rPr>
              <a:t>s tobom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kino.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470455" y="2469683"/>
            <a:ext cx="3984578" cy="223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upotrebljava se samo ispred riječi koje počinju glasovima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s, š, z, ž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izgovorno teškim suglasničkim skupinama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ks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svim se ostalim primjerima piše prijedlog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504635" y="4252382"/>
            <a:ext cx="30579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Hoćeš biti </a:t>
            </a:r>
            <a:r>
              <a:rPr lang="hr-HR" sz="2400" dirty="0">
                <a:solidFill>
                  <a:srgbClr val="025198"/>
                </a:solidFill>
                <a:latin typeface="Calibri"/>
                <a:ea typeface="Calibri"/>
                <a:cs typeface="Calibri"/>
                <a:sym typeface="Calibri"/>
              </a:rPr>
              <a:t>sa mnom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3789602" y="4243894"/>
            <a:ext cx="2894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tebom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kino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3789602" y="4687136"/>
            <a:ext cx="2766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Hoćeš biti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223" name="Google Shape;223;p21"/>
          <p:cNvSpPr/>
          <p:nvPr/>
        </p:nvSpPr>
        <p:spPr>
          <a:xfrm>
            <a:off x="3182438" y="3154269"/>
            <a:ext cx="31803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se najčešće griješi?</a:t>
            </a:r>
            <a:endParaRPr sz="2400" dirty="0"/>
          </a:p>
        </p:txBody>
      </p:sp>
      <p:pic>
        <p:nvPicPr>
          <p:cNvPr id="224" name="Google Shape;224;p2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7935" y="1206643"/>
            <a:ext cx="2716993" cy="265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607</Words>
  <Application>Microsoft Office PowerPoint</Application>
  <PresentationFormat>Široki zaslon</PresentationFormat>
  <Paragraphs>102</Paragraphs>
  <Slides>15</Slides>
  <Notes>15</Notes>
  <HiddenSlides>2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Calibri</vt:lpstr>
      <vt:lpstr>Cabin</vt:lpstr>
      <vt:lpstr>Quattrocento Sans</vt:lpstr>
      <vt:lpstr>Impact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2020-09-09T15:38:47Z</dcterms:modified>
</cp:coreProperties>
</file>